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80" r:id="rId5"/>
    <p:sldId id="281" r:id="rId6"/>
    <p:sldId id="282" r:id="rId7"/>
    <p:sldId id="260" r:id="rId8"/>
    <p:sldId id="283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29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52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91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49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63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250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184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652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86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466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204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24ABB-E7B3-4A30-A7B5-AF86741E128F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594F8-C67F-4EFB-B722-9FD15F6CD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89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60.png"/><Relationship Id="rId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Skew Lines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63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094622"/>
                <a:ext cx="2464777" cy="910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094622"/>
                <a:ext cx="2464777" cy="91044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37902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37902" cy="904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20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094622"/>
                <a:ext cx="2464777" cy="910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094622"/>
                <a:ext cx="2464777" cy="91044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𝟔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4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1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094622"/>
                <a:ext cx="2464777" cy="910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094622"/>
                <a:ext cx="2464777" cy="91044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092570"/>
                <a:ext cx="2657138" cy="9124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092570"/>
                <a:ext cx="2657138" cy="91249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61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614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19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092570"/>
                <a:ext cx="2657138" cy="9124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092570"/>
                <a:ext cx="2657138" cy="91249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51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𝟏𝟕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51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83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092570"/>
                <a:ext cx="2657138" cy="9124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092570"/>
                <a:ext cx="2657138" cy="91249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37902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37902" cy="904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202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092570"/>
                <a:ext cx="2657138" cy="9124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092570"/>
                <a:ext cx="2657138" cy="91249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𝟔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4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857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092570"/>
                <a:ext cx="2657138" cy="9124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092570"/>
                <a:ext cx="2657138" cy="91249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16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100906"/>
                <a:ext cx="2657138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𝟗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100906"/>
                <a:ext cx="2657138" cy="90415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9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7504" y="3100906"/>
                <a:ext cx="2657138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𝟗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100906"/>
                <a:ext cx="2657138" cy="904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85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DB2B40-D63C-4C9A-9F18-EC9B92DE2A7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(i.e.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2996952"/>
                <a:ext cx="2657138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996952"/>
                <a:ext cx="2657138" cy="9062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37902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𝟏𝟎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37902" cy="904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6" name="Arc 5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012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37902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37902" cy="9062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7504" y="3100906"/>
                <a:ext cx="2657138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𝟗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100906"/>
                <a:ext cx="2657138" cy="904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22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𝟔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415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7504" y="3100906"/>
                <a:ext cx="2657138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𝟗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100906"/>
                <a:ext cx="2657138" cy="904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823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7504" y="3100906"/>
                <a:ext cx="2657138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𝟗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100906"/>
                <a:ext cx="2657138" cy="904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91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101996"/>
                <a:ext cx="2657138" cy="903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101996"/>
                <a:ext cx="2657138" cy="90306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61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614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83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101996"/>
                <a:ext cx="2657138" cy="903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101996"/>
                <a:ext cx="2657138" cy="90306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2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101996"/>
                <a:ext cx="2657138" cy="903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101996"/>
                <a:ext cx="2657138" cy="90306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37902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37902" cy="9062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53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101996"/>
                <a:ext cx="2657138" cy="903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101996"/>
                <a:ext cx="2657138" cy="90306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𝟏𝟕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03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101996"/>
                <a:ext cx="2657138" cy="9030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101996"/>
                <a:ext cx="2657138" cy="90306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51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518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8" name="Arc 17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47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1520" y="332656"/>
                <a:ext cx="8784976" cy="64078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000" i="1">
                            <a:latin typeface="Cambria Math"/>
                          </a:rPr>
                          <m:t>𝑃𝑄</m:t>
                        </m:r>
                      </m:e>
                    </m:acc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must be perpendicular to both lines.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Let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000" b="0" i="1" smtClean="0">
                            <a:latin typeface="Cambria Math"/>
                          </a:rPr>
                          <m:t>𝑃𝑄</m:t>
                        </m:r>
                      </m:e>
                    </m:acc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0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000" i="1">
                                  <a:latin typeface="Cambria Math"/>
                                </a:rPr>
                                <m:t>𝑎</m:t>
                              </m:r>
                            </m:e>
                          </m:mr>
                          <m:mr>
                            <m:e>
                              <m:r>
                                <a:rPr lang="en-GB" sz="2000" i="1">
                                  <a:latin typeface="Cambria Math"/>
                                </a:rPr>
                                <m:t>𝑏</m:t>
                              </m:r>
                            </m:e>
                          </m:mr>
                          <m:mr>
                            <m:e>
                              <m:r>
                                <a:rPr lang="en-GB" sz="2000" i="1">
                                  <a:latin typeface="Cambria Math"/>
                                </a:rPr>
                                <m:t>𝑐</m:t>
                              </m:r>
                            </m:e>
                          </m:mr>
                        </m:m>
                      </m:e>
                    </m:d>
                    <m:r>
                      <a:rPr lang="en-GB" sz="2000" b="0" i="1" smtClean="0"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0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  <m:r>
                      <a:rPr lang="en-GB" sz="2000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r>
                      <a:rPr lang="en-GB" sz="2000" b="0" i="1" smtClean="0">
                        <a:latin typeface="Cambria Math"/>
                      </a:rPr>
                      <m:t>   2</m:t>
                    </m:r>
                    <m:r>
                      <a:rPr lang="en-GB" sz="2000" b="0" i="1" smtClean="0">
                        <a:latin typeface="Cambria Math"/>
                      </a:rPr>
                      <m:t>𝑎</m:t>
                    </m:r>
                    <m:r>
                      <a:rPr lang="en-GB" sz="2000" b="0" i="1" smtClean="0">
                        <a:latin typeface="Cambria Math"/>
                      </a:rPr>
                      <m:t>−3</m:t>
                    </m:r>
                    <m:r>
                      <a:rPr lang="en-GB" sz="2000" b="0" i="1" smtClean="0">
                        <a:latin typeface="Cambria Math"/>
                      </a:rPr>
                      <m:t>𝑏</m:t>
                    </m:r>
                    <m:r>
                      <a:rPr lang="en-GB" sz="2000" b="0" i="1" smtClean="0">
                        <a:latin typeface="Cambria Math"/>
                      </a:rPr>
                      <m:t>+2</m:t>
                    </m:r>
                    <m:r>
                      <a:rPr lang="en-GB" sz="2000" b="0" i="1" smtClean="0">
                        <a:latin typeface="Cambria Math"/>
                      </a:rPr>
                      <m:t>𝑐</m:t>
                    </m:r>
                    <m:r>
                      <a:rPr lang="en-GB" sz="2000" b="0" i="1" smtClean="0">
                        <a:latin typeface="Cambria Math"/>
                      </a:rPr>
                      <m:t>=0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(1)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And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000" i="1">
                                  <a:latin typeface="Cambria Math"/>
                                </a:rPr>
                                <m:t>𝑎</m:t>
                              </m:r>
                            </m:e>
                          </m:mr>
                          <m:mr>
                            <m:e>
                              <m:r>
                                <a:rPr lang="en-GB" sz="2000" i="1">
                                  <a:latin typeface="Cambria Math"/>
                                </a:rPr>
                                <m:t>𝑏</m:t>
                              </m:r>
                            </m:e>
                          </m:mr>
                          <m:mr>
                            <m:e>
                              <m:r>
                                <a:rPr lang="en-GB" sz="2000" i="1">
                                  <a:latin typeface="Cambria Math"/>
                                </a:rPr>
                                <m:t>𝑐</m:t>
                              </m:r>
                            </m:e>
                          </m:mr>
                        </m:m>
                      </m:e>
                    </m:d>
                    <m:r>
                      <a:rPr lang="en-GB" sz="2000" i="1"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0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sz="2000" i="1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  <m:r>
                      <a:rPr lang="en-GB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	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r>
                      <a:rPr lang="en-GB" sz="2000" i="1">
                        <a:latin typeface="Cambria Math"/>
                      </a:rPr>
                      <m:t> −2</m:t>
                    </m:r>
                    <m:r>
                      <a:rPr lang="en-GB" sz="2000" i="1">
                        <a:latin typeface="Cambria Math"/>
                      </a:rPr>
                      <m:t>𝑎</m:t>
                    </m:r>
                    <m:r>
                      <a:rPr lang="en-GB" sz="2000" b="0" i="1" smtClean="0">
                        <a:latin typeface="Cambria Math"/>
                      </a:rPr>
                      <m:t>+2</m:t>
                    </m:r>
                    <m:r>
                      <a:rPr lang="en-GB" sz="2000" i="1">
                        <a:latin typeface="Cambria Math"/>
                      </a:rPr>
                      <m:t>𝑏</m:t>
                    </m:r>
                    <m:r>
                      <a:rPr lang="en-GB" sz="2000" b="0" i="1" smtClean="0">
                        <a:latin typeface="Cambria Math"/>
                      </a:rPr>
                      <m:t>−</m:t>
                    </m:r>
                    <m:r>
                      <a:rPr lang="en-GB" sz="2000" i="1">
                        <a:latin typeface="Cambria Math"/>
                      </a:rPr>
                      <m:t>𝑐</m:t>
                    </m:r>
                    <m:r>
                      <a:rPr lang="en-GB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(2)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We have two equations but three unknowns so they cannot be solved but we don’t need to, we only need find the relative sizes of them.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Adding equations (1) and (2) gives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𝑐</m:t>
                    </m:r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r>
                      <a:rPr lang="en-GB" sz="2000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substitution gives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𝑏</m:t>
                    </m:r>
                    <m:r>
                      <a:rPr lang="en-GB" sz="2000" b="0" i="1" smtClean="0">
                        <a:latin typeface="Cambria Math"/>
                      </a:rPr>
                      <m:t>=2</m:t>
                    </m:r>
                    <m:r>
                      <a:rPr lang="en-GB" sz="2000" b="0" i="1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	So 	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000" i="1">
                            <a:latin typeface="Cambria Math"/>
                          </a:rPr>
                          <m:t>𝑃𝑄</m:t>
                        </m:r>
                      </m:e>
                    </m:acc>
                    <m:r>
                      <a:rPr lang="en-GB" sz="2000" i="1">
                        <a:latin typeface="Cambria Math"/>
                      </a:rPr>
                      <m:t>=</m:t>
                    </m:r>
                    <m:r>
                      <a:rPr lang="en-GB" sz="2000" b="0" i="1" smtClean="0">
                        <a:latin typeface="Cambria Math"/>
                      </a:rPr>
                      <m:t>𝑛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000" b="0" i="1" smtClean="0"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with magnitude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3</m:t>
                    </m:r>
                    <m:r>
                      <a:rPr lang="en-GB" sz="2000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is some number.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32656"/>
                <a:ext cx="8784976" cy="6407844"/>
              </a:xfrm>
              <a:prstGeom prst="rect">
                <a:avLst/>
              </a:prstGeom>
              <a:blipFill rotWithShape="1">
                <a:blip r:embed="rId2"/>
                <a:stretch>
                  <a:fillRect l="-694" r="-12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350" y="358400"/>
            <a:ext cx="3351704" cy="1812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045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1520" y="188640"/>
                <a:ext cx="8784976" cy="6114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Let</a:t>
                </a:r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/>
                          </a:rPr>
                          <m:t>𝑃</m:t>
                        </m:r>
                      </m:e>
                      <m:sup>
                        <m:r>
                          <a:rPr lang="en-GB" sz="2000" b="0" i="1" smtClean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GB" sz="2000" b="0" i="1" smtClean="0">
                            <a:latin typeface="Cambria Math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be general points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20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000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20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, respectively.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coordinates of each are: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/>
                          </a:rPr>
                          <m:t>𝑃</m:t>
                        </m:r>
                      </m:e>
                      <m:sup>
                        <m:r>
                          <a:rPr lang="en-GB" sz="20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/>
                          </a:rPr>
                          <m:t>5+2</m:t>
                        </m:r>
                        <m:r>
                          <a:rPr lang="el-GR" sz="2000" b="0" i="1">
                            <a:latin typeface="Cambria Math"/>
                          </a:rPr>
                          <m:t>𝜆</m:t>
                        </m:r>
                        <m:r>
                          <a:rPr lang="en-GB" sz="2000" b="0" i="1" smtClean="0">
                            <a:latin typeface="Cambria Math"/>
                          </a:rPr>
                          <m:t>, −4−3</m:t>
                        </m:r>
                        <m:r>
                          <a:rPr lang="el-GR" sz="2000" b="0" i="1">
                            <a:latin typeface="Cambria Math"/>
                          </a:rPr>
                          <m:t>𝜆</m:t>
                        </m:r>
                        <m:r>
                          <a:rPr lang="en-GB" sz="2000" b="0" i="1" smtClean="0">
                            <a:latin typeface="Cambria Math"/>
                          </a:rPr>
                          <m:t>, 5+2</m:t>
                        </m:r>
                        <m:r>
                          <a:rPr lang="el-GR" sz="2000" b="0" i="1">
                            <a:latin typeface="Cambria Math"/>
                          </a:rPr>
                          <m:t>𝜆</m:t>
                        </m:r>
                      </m:e>
                    </m:d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 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/>
                          </a:rPr>
                          <m:t>𝑄</m:t>
                        </m:r>
                      </m:e>
                      <m:sup>
                        <m:r>
                          <a:rPr lang="en-GB" sz="2000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GB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/>
                          </a:rPr>
                          <m:t>10−</m:t>
                        </m:r>
                        <m:r>
                          <a:rPr lang="en-GB" sz="2000" i="1">
                            <a:latin typeface="Cambria Math"/>
                          </a:rPr>
                          <m:t>2</m:t>
                        </m:r>
                        <m:r>
                          <a:rPr lang="en-GB" sz="2000" b="0" i="1" smtClean="0">
                            <a:latin typeface="Cambria Math"/>
                            <a:ea typeface="Cambria Math"/>
                          </a:rPr>
                          <m:t>𝜇</m:t>
                        </m:r>
                        <m:r>
                          <a:rPr lang="en-GB" sz="2000" i="1">
                            <a:latin typeface="Cambria Math"/>
                          </a:rPr>
                          <m:t>, </m:t>
                        </m:r>
                        <m:r>
                          <a:rPr lang="en-GB" sz="2000" b="0" i="1" smtClean="0">
                            <a:latin typeface="Cambria Math"/>
                          </a:rPr>
                          <m:t>2+2</m:t>
                        </m:r>
                        <m:r>
                          <a:rPr lang="en-GB" sz="2000" i="1" smtClean="0">
                            <a:latin typeface="Cambria Math"/>
                            <a:ea typeface="Cambria Math"/>
                          </a:rPr>
                          <m:t>𝜇</m:t>
                        </m:r>
                        <m:r>
                          <a:rPr lang="en-GB" sz="2000" i="1">
                            <a:latin typeface="Cambria Math"/>
                          </a:rPr>
                          <m:t>, </m:t>
                        </m:r>
                        <m:r>
                          <a:rPr lang="en-GB" sz="2000" b="0" i="1" smtClean="0">
                            <a:latin typeface="Cambria Math"/>
                          </a:rPr>
                          <m:t>10−</m:t>
                        </m:r>
                        <m:r>
                          <a:rPr lang="en-GB" sz="2000" i="1" smtClean="0"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</m:d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vector joining these points is: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	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b="0" i="1" smtClean="0">
                                <a:latin typeface="Cambria Math"/>
                              </a:rPr>
                              <m:t>𝑃</m:t>
                            </m:r>
                          </m:e>
                          <m:sup>
                            <m:r>
                              <a:rPr lang="en-GB" sz="2000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GB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000" b="0" i="1" smtClean="0">
                                <a:latin typeface="Cambria Math"/>
                              </a:rPr>
                              <m:t>𝑄</m:t>
                            </m:r>
                          </m:e>
                          <m:sup>
                            <m:r>
                              <a:rPr lang="en-GB" sz="2000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</m:e>
                    </m:acc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2000" i="1">
                                  <a:latin typeface="Cambria Math"/>
                                </a:rPr>
                                <m:t>10−2</m:t>
                              </m:r>
                              <m:r>
                                <a:rPr lang="en-GB" sz="2000" b="0" i="1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  <m:r>
                                <a:rPr lang="en-GB" sz="2000" b="0" i="1" smtClean="0">
                                  <a:latin typeface="Cambria Math"/>
                                  <a:ea typeface="Cambria Math"/>
                                </a:rPr>
                                <m:t>)−</m:t>
                              </m:r>
                              <m:d>
                                <m:d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i="1">
                                      <a:latin typeface="Cambria Math"/>
                                    </a:rPr>
                                    <m:t>5+2</m:t>
                                  </m:r>
                                  <m:r>
                                    <a:rPr lang="el-GR" sz="2000" b="0" i="1">
                                      <a:latin typeface="Cambria Math"/>
                                    </a:rPr>
                                    <m:t>𝜆</m:t>
                                  </m:r>
                                </m:e>
                              </m:d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2000" i="1">
                                  <a:latin typeface="Cambria Math"/>
                                </a:rPr>
                                <m:t>2+2</m:t>
                              </m:r>
                              <m:r>
                                <a:rPr lang="en-GB" sz="2000" i="1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  <m:r>
                                <a:rPr lang="en-GB" sz="2000" b="0" i="1" smtClean="0">
                                  <a:latin typeface="Cambria Math"/>
                                  <a:ea typeface="Cambria Math"/>
                                </a:rPr>
                                <m:t>)−</m:t>
                              </m:r>
                              <m:d>
                                <m:d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GB" sz="2000" i="1">
                                      <a:latin typeface="Cambria Math"/>
                                    </a:rPr>
                                    <m:t>4−3</m:t>
                                  </m:r>
                                  <m:r>
                                    <a:rPr lang="el-GR" sz="2000" b="0" i="1">
                                      <a:latin typeface="Cambria Math"/>
                                    </a:rPr>
                                    <m:t>𝜆</m:t>
                                  </m:r>
                                </m:e>
                              </m:d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2000" i="1" smtClean="0">
                                  <a:latin typeface="Cambria Math"/>
                                </a:rPr>
                                <m:t>10−</m:t>
                              </m:r>
                              <m:r>
                                <a:rPr lang="en-GB" sz="2000" i="1" smtClean="0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  <m:r>
                                <a:rPr lang="en-GB" sz="2000" b="0" i="1" smtClean="0">
                                  <a:latin typeface="Cambria Math"/>
                                  <a:ea typeface="Cambria Math"/>
                                </a:rPr>
                                <m:t>)−</m:t>
                              </m:r>
                              <m:d>
                                <m:d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000" i="1">
                                      <a:latin typeface="Cambria Math"/>
                                    </a:rPr>
                                    <m:t>5+2</m:t>
                                  </m:r>
                                  <m:r>
                                    <a:rPr lang="el-GR" sz="2000" b="0" i="1">
                                      <a:latin typeface="Cambria Math"/>
                                    </a:rPr>
                                    <m:t>𝜆</m:t>
                                  </m:r>
                                </m:e>
                              </m:d>
                            </m:e>
                          </m:mr>
                        </m:m>
                      </m:e>
                    </m:d>
                    <m:r>
                      <a:rPr lang="en-GB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0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0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GB" sz="2000" i="1">
                                  <a:latin typeface="Cambria Math"/>
                                </a:rPr>
                                <m:t>−2</m:t>
                              </m:r>
                              <m:r>
                                <a:rPr lang="en-GB" sz="2000" b="0" i="1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  <m:r>
                                <a:rPr lang="en-GB" sz="2000" b="1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GB" sz="20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l-GR" sz="2000" b="0" i="1">
                                  <a:latin typeface="Cambria Math"/>
                                </a:rPr>
                                <m:t>𝜆</m:t>
                              </m:r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6+2</m:t>
                              </m:r>
                              <m:r>
                                <a:rPr lang="en-GB" sz="2000" b="0" i="1" smtClean="0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  <m:r>
                                <a:rPr lang="en-GB" sz="2000" b="1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GB" sz="2000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el-GR" sz="2000" b="0" i="1">
                                  <a:latin typeface="Cambria Math"/>
                                </a:rPr>
                                <m:t>𝜆</m:t>
                              </m:r>
                            </m:e>
                          </m:mr>
                          <m:m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5</m:t>
                              </m:r>
                              <m:r>
                                <a:rPr lang="en-GB" sz="20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sz="2000" i="1">
                                  <a:latin typeface="Cambria Math"/>
                                  <a:ea typeface="Cambria Math"/>
                                </a:rPr>
                                <m:t>𝜇</m:t>
                              </m:r>
                              <m:r>
                                <a:rPr lang="en-GB" sz="2000" i="1">
                                  <a:latin typeface="Cambria Math"/>
                                  <a:ea typeface="Cambria Math"/>
                                </a:rPr>
                                <m:t>−2</m:t>
                              </m:r>
                              <m:r>
                                <a:rPr lang="el-GR" sz="2000" b="0" i="1">
                                  <a:latin typeface="Cambria Math"/>
                                </a:rPr>
                                <m:t>𝜆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This must be parallel to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GB" sz="2000" i="1">
                            <a:latin typeface="Cambria Math"/>
                          </a:rPr>
                          <m:t>𝑃𝑄</m:t>
                        </m:r>
                      </m:e>
                    </m:acc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so: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i="1">
                                    <a:latin typeface="Cambria Math"/>
                                  </a:rPr>
                                  <m:t>5</m:t>
                                </m:r>
                                <m:r>
                                  <a:rPr lang="en-GB" sz="2000" i="1">
                                    <a:latin typeface="Cambria Math"/>
                                  </a:rPr>
                                  <m:t>−2</m:t>
                                </m:r>
                                <m:r>
                                  <a:rPr lang="en-GB" sz="2000" b="0" i="1" smtClean="0">
                                    <a:latin typeface="Cambria Math"/>
                                    <a:ea typeface="Cambria Math"/>
                                  </a:rPr>
                                  <m:t>𝜇</m:t>
                                </m:r>
                                <m:r>
                                  <a:rPr lang="en-GB" sz="2000" b="1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GB" sz="200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l-GR" sz="2000" b="0" i="1">
                                    <a:latin typeface="Cambria Math"/>
                                  </a:rPr>
                                  <m:t>𝜆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i="1">
                                    <a:latin typeface="Cambria Math"/>
                                  </a:rPr>
                                  <m:t>6+2</m:t>
                                </m:r>
                                <m:r>
                                  <a:rPr lang="en-GB" sz="2000" i="1">
                                    <a:latin typeface="Cambria Math"/>
                                    <a:ea typeface="Cambria Math"/>
                                  </a:rPr>
                                  <m:t>𝜇</m:t>
                                </m:r>
                                <m:r>
                                  <a:rPr lang="en-GB" sz="2000" b="1" i="1"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en-GB" sz="2000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l-GR" sz="2000" b="0" i="1">
                                    <a:latin typeface="Cambria Math"/>
                                  </a:rPr>
                                  <m:t>𝜆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i="1">
                                    <a:latin typeface="Cambria Math"/>
                                  </a:rPr>
                                  <m:t>5−</m:t>
                                </m:r>
                                <m:r>
                                  <a:rPr lang="en-GB" sz="2000" i="1">
                                    <a:latin typeface="Cambria Math"/>
                                    <a:ea typeface="Cambria Math"/>
                                  </a:rPr>
                                  <m:t>𝜇</m:t>
                                </m:r>
                                <m:r>
                                  <a:rPr lang="en-GB" sz="2000" i="1">
                                    <a:latin typeface="Cambria Math"/>
                                    <a:ea typeface="Cambria Math"/>
                                  </a:rPr>
                                  <m:t>−2</m:t>
                                </m:r>
                                <m:r>
                                  <a:rPr lang="el-GR" sz="2000" b="0" i="1">
                                    <a:latin typeface="Cambria Math"/>
                                  </a:rPr>
                                  <m:t>𝜆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r>
                        <a:rPr lang="en-GB" sz="2000" i="1">
                          <a:latin typeface="Cambria Math"/>
                        </a:rPr>
                        <m:t>𝑛</m:t>
                      </m:r>
                      <m:d>
                        <m:dPr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i="1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i="1">
                                    <a:latin typeface="Cambria Math"/>
                                  </a:rPr>
                                  <m:t>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This gives us three equations with three unknowns which we can solve.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88640"/>
                <a:ext cx="8784976" cy="6114494"/>
              </a:xfrm>
              <a:prstGeom prst="rect">
                <a:avLst/>
              </a:prstGeom>
              <a:blipFill rotWithShape="1">
                <a:blip r:embed="rId2"/>
                <a:stretch>
                  <a:fillRect l="-694" t="-598" b="-7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4899546" y="2538484"/>
            <a:ext cx="2088108" cy="12419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62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1520" y="188640"/>
                <a:ext cx="8784976" cy="56353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		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GB" sz="2000" b="0" i="1" smtClean="0">
                              <a:latin typeface="Cambria Math"/>
                            </a:rPr>
                            <m:t>5</m:t>
                          </m:r>
                        </m:e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−2</m:t>
                          </m:r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−2</m:t>
                          </m:r>
                          <m:r>
                            <a:rPr lang="el-GR" sz="2000" i="1">
                              <a:latin typeface="Cambria Math"/>
                            </a:rPr>
                            <m:t>𝜆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6</m:t>
                          </m:r>
                        </m:e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+2</m:t>
                          </m:r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+3</m:t>
                          </m:r>
                          <m:r>
                            <a:rPr lang="el-GR" sz="2000" i="1">
                              <a:latin typeface="Cambria Math"/>
                            </a:rPr>
                            <m:t>𝜆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5</m:t>
                          </m:r>
                        </m:e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𝜇</m:t>
                          </m:r>
                        </m:e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−2</m:t>
                          </m:r>
                          <m:r>
                            <a:rPr lang="el-GR" sz="2000" i="1">
                              <a:latin typeface="Cambria Math"/>
                            </a:rPr>
                            <m:t>𝜆</m:t>
                          </m:r>
                        </m:e>
                      </m:mr>
                    </m:m>
                    <m:r>
                      <a:rPr lang="en-GB" sz="2000" b="0" i="1" smtClean="0">
                        <a:latin typeface="Cambria Math"/>
                      </a:rPr>
                      <m:t>   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GB" sz="2000" b="0" i="1" smtClean="0">
                              <a:latin typeface="Cambria Math"/>
                            </a:rPr>
                            <m:t>=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=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=</m:t>
                          </m:r>
                        </m:e>
                      </m:mr>
                    </m:m>
                    <m:r>
                      <a:rPr lang="en-GB" sz="2000" b="0" i="1" smtClean="0">
                        <a:latin typeface="Cambria Math"/>
                      </a:rPr>
                      <m:t>  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GB" sz="2000" b="0" i="1" smtClean="0">
                              <a:latin typeface="Cambria Math"/>
                            </a:rPr>
                            <m:t>𝑛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𝑛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𝑛</m:t>
                          </m:r>
                        </m:e>
                      </m:mr>
                    </m:m>
                  </m:oMath>
                </a14:m>
                <a:r>
                  <a:rPr lang="en-GB" sz="2000" i="1" dirty="0">
                    <a:latin typeface="Cambria Math"/>
                  </a:rPr>
                  <a:t>		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GB" sz="20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1)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(2)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(3)</m:t>
                          </m:r>
                        </m:e>
                      </m:mr>
                    </m:m>
                  </m:oMath>
                </a14:m>
                <a:endParaRPr lang="en-GB" sz="2000" i="1" dirty="0">
                  <a:latin typeface="Cambria Math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/>
                  <a:t>		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GB" sz="20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1</m:t>
                          </m:r>
                        </m:e>
                        <m:e/>
                        <m:e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l-GR" sz="2000" i="1">
                              <a:latin typeface="Cambria Math"/>
                            </a:rPr>
                            <m:t>𝜆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5</m:t>
                          </m:r>
                        </m:e>
                        <m:e/>
                        <m:e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  <m:r>
                            <a:rPr lang="el-GR" sz="2000" i="1">
                              <a:latin typeface="Cambria Math"/>
                            </a:rPr>
                            <m:t>𝜆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6</m:t>
                          </m:r>
                        </m:e>
                        <m:e/>
                        <m:e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+3</m:t>
                          </m:r>
                          <m:r>
                            <a:rPr lang="el-GR" sz="2000" i="1">
                              <a:latin typeface="Cambria Math"/>
                            </a:rPr>
                            <m:t>𝜆</m:t>
                          </m:r>
                        </m:e>
                      </m:mr>
                    </m:m>
                    <m:r>
                      <a:rPr lang="en-GB" sz="2000" i="1">
                        <a:latin typeface="Cambria Math"/>
                      </a:rPr>
                      <m:t>   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GB" sz="2000" i="1">
                              <a:latin typeface="Cambria Math"/>
                            </a:rPr>
                            <m:t>=</m:t>
                          </m:r>
                        </m:e>
                      </m:mr>
                      <m:mr>
                        <m:e>
                          <m:r>
                            <a:rPr lang="en-GB" sz="2000" i="1">
                              <a:latin typeface="Cambria Math"/>
                            </a:rPr>
                            <m:t>=</m:t>
                          </m:r>
                        </m:e>
                      </m:mr>
                      <m:mr>
                        <m:e>
                          <m:r>
                            <a:rPr lang="en-GB" sz="2000" i="1">
                              <a:latin typeface="Cambria Math"/>
                            </a:rPr>
                            <m:t>=</m:t>
                          </m:r>
                        </m:e>
                      </m:mr>
                    </m:m>
                    <m:r>
                      <a:rPr lang="en-GB" sz="2000" i="1">
                        <a:latin typeface="Cambria Math"/>
                      </a:rPr>
                      <m:t>  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GB" sz="20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2000" i="1">
                              <a:latin typeface="Cambria Math"/>
                            </a:rPr>
                            <m:t>𝑛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GB" sz="2000" i="1">
                              <a:latin typeface="Cambria Math"/>
                            </a:rPr>
                            <m:t>𝑛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0</m:t>
                          </m:r>
                        </m:e>
                      </m:mr>
                    </m:m>
                  </m:oMath>
                </a14:m>
                <a:r>
                  <a:rPr lang="en-GB" sz="2000" i="1" dirty="0">
                    <a:latin typeface="Cambria Math"/>
                  </a:rPr>
                  <a:t>		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d>
                            <m:d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i="1">
                                  <a:latin typeface="Cambria Math"/>
                                </a:rPr>
                                <m:t>1</m:t>
                              </m:r>
                            </m:e>
                          </m:d>
                          <m:r>
                            <a:rPr lang="en-GB" sz="2000" b="0" i="1" smtClean="0">
                              <a:latin typeface="Cambria Math"/>
                            </a:rPr>
                            <m:t>+(2)</m:t>
                          </m:r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→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 (4)</m:t>
                          </m:r>
                        </m:e>
                      </m:mr>
                      <m:m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2(3)−(1)</m:t>
                          </m:r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→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 (5)</m:t>
                          </m:r>
                        </m:e>
                      </m:mr>
                      <m:mr>
                        <m:e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</m:d>
                          <m:r>
                            <a:rPr lang="en-GB" sz="2000" b="0" i="1" smtClean="0">
                              <a:latin typeface="Cambria Math"/>
                            </a:rPr>
                            <m:t>−(5)</m:t>
                          </m:r>
                          <m:r>
                            <a:rPr lang="en-GB" sz="2000" b="0" i="1" smtClean="0">
                              <a:latin typeface="Cambria Math"/>
                              <a:ea typeface="Cambria Math"/>
                            </a:rPr>
                            <m:t>→</m:t>
                          </m:r>
                          <m:r>
                            <a:rPr lang="en-GB" sz="2000" b="0" i="1" smtClean="0">
                              <a:latin typeface="Cambria Math"/>
                            </a:rPr>
                            <m:t> (6)</m:t>
                          </m:r>
                        </m:e>
                      </m:mr>
                    </m:m>
                  </m:oMath>
                </a14:m>
                <a:endParaRPr lang="en-GB" sz="2000" i="1" dirty="0">
                  <a:latin typeface="Cambria Math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Yielding:	</a:t>
                </a:r>
                <a:r>
                  <a:rPr lang="el-GR" sz="2000" dirty="0"/>
                  <a:t> </a:t>
                </a:r>
                <a14:m>
                  <m:oMath xmlns:m="http://schemas.openxmlformats.org/officeDocument/2006/math">
                    <m:r>
                      <a:rPr lang="el-GR" sz="2000" i="1">
                        <a:latin typeface="Cambria Math"/>
                      </a:rPr>
                      <m:t>𝜆</m:t>
                    </m:r>
                    <m:r>
                      <a:rPr lang="en-GB" sz="2000" b="0" i="1" smtClean="0">
                        <a:latin typeface="Cambria Math"/>
                      </a:rPr>
                      <m:t>=−2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𝑛</m:t>
                    </m:r>
                    <m:r>
                      <a:rPr lang="en-GB" sz="2000" b="0" i="1" smtClean="0">
                        <a:latin typeface="Cambria Math"/>
                      </a:rPr>
                      <m:t>=3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/>
                        <a:ea typeface="Cambria Math"/>
                      </a:rPr>
                      <m:t>𝜇</m:t>
                    </m:r>
                    <m:r>
                      <a:rPr lang="en-GB" sz="2000" b="0" i="1" smtClean="0">
                        <a:latin typeface="Cambria Math"/>
                        <a:ea typeface="Cambria Math"/>
                      </a:rPr>
                      <m:t>=3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Substituting these values gives us the required solution to our problem: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b="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𝑃</m:t>
                    </m:r>
                    <m:r>
                      <a:rPr lang="en-GB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>
                            <a:latin typeface="Cambria Math"/>
                          </a:rPr>
                          <m:t>5+2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(−2)</m:t>
                        </m:r>
                        <m:r>
                          <a:rPr lang="en-GB" sz="2000" i="1">
                            <a:latin typeface="Cambria Math"/>
                          </a:rPr>
                          <m:t>, −4−3</m:t>
                        </m:r>
                        <m:r>
                          <a:rPr lang="en-GB" sz="2000" b="0" i="1" smtClean="0">
                            <a:latin typeface="Cambria Math"/>
                          </a:rPr>
                          <m:t>(−2)</m:t>
                        </m:r>
                        <m:r>
                          <a:rPr lang="en-GB" sz="2000" i="1">
                            <a:latin typeface="Cambria Math"/>
                          </a:rPr>
                          <m:t>, 5+2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(−2)</m:t>
                        </m:r>
                      </m:e>
                    </m:d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</a:rPr>
                          <m:t>𝟏</m:t>
                        </m:r>
                        <m:r>
                          <a:rPr lang="en-GB" sz="2000" b="1" i="1">
                            <a:latin typeface="Cambria Math"/>
                          </a:rPr>
                          <m:t>,</m:t>
                        </m:r>
                        <m:r>
                          <a:rPr lang="en-GB" sz="2000" b="1" i="1">
                            <a:latin typeface="Cambria Math"/>
                          </a:rPr>
                          <m:t>𝟐</m:t>
                        </m:r>
                        <m:r>
                          <a:rPr lang="en-GB" sz="2000" b="1" i="1">
                            <a:latin typeface="Cambria Math"/>
                          </a:rPr>
                          <m:t>,</m:t>
                        </m:r>
                        <m:r>
                          <a:rPr lang="en-GB" sz="2000" b="1" i="1">
                            <a:latin typeface="Cambria Math"/>
                          </a:rPr>
                          <m:t>𝟏</m:t>
                        </m:r>
                      </m:e>
                    </m:d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b="0" dirty="0"/>
              </a:p>
              <a:p>
                <a:r>
                  <a:rPr lang="en-GB" sz="2000" b="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000" b="0" i="0" smtClean="0">
                        <a:latin typeface="Cambria Math"/>
                      </a:rPr>
                      <m:t>Q</m:t>
                    </m:r>
                    <m:r>
                      <a:rPr lang="en-GB" sz="20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>
                            <a:latin typeface="Cambria Math"/>
                          </a:rPr>
                          <m:t>10−2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(3)</m:t>
                        </m:r>
                        <m:r>
                          <a:rPr lang="en-GB" sz="2000" i="1">
                            <a:latin typeface="Cambria Math"/>
                          </a:rPr>
                          <m:t>, 2+2</m:t>
                        </m:r>
                        <m:r>
                          <a:rPr lang="en-GB" sz="2000" b="0" i="1" smtClean="0">
                            <a:latin typeface="Cambria Math"/>
                          </a:rPr>
                          <m:t>(3)</m:t>
                        </m:r>
                        <m:r>
                          <a:rPr lang="en-GB" sz="2000" i="1">
                            <a:latin typeface="Cambria Math"/>
                          </a:rPr>
                          <m:t>, 10−</m:t>
                        </m:r>
                        <m:r>
                          <a:rPr lang="en-GB" sz="2000" b="0" i="1" smtClean="0">
                            <a:latin typeface="Cambria Math"/>
                          </a:rPr>
                          <m:t>(3)</m:t>
                        </m:r>
                      </m:e>
                    </m:d>
                  </m:oMath>
                </a14:m>
                <a:r>
                  <a:rPr lang="en-GB" sz="2000" b="1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en-GB" sz="2000" b="1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2000" b="1" i="1">
                            <a:latin typeface="Cambria Math"/>
                            <a:ea typeface="Cambria Math"/>
                          </a:rPr>
                          <m:t>𝟒</m:t>
                        </m:r>
                        <m:r>
                          <a:rPr lang="en-GB" sz="2000" b="1" i="1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GB" sz="2000" b="1" i="1">
                            <a:latin typeface="Cambria Math"/>
                            <a:ea typeface="Cambria Math"/>
                          </a:rPr>
                          <m:t>𝟖</m:t>
                        </m:r>
                        <m:r>
                          <a:rPr lang="en-GB" sz="2000" b="1" i="1"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GB" sz="2000" b="1" i="1">
                            <a:latin typeface="Cambria Math"/>
                            <a:ea typeface="Cambria Math"/>
                          </a:rPr>
                          <m:t>𝟕</m:t>
                        </m:r>
                      </m:e>
                    </m:d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 shortest distance =	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3</m:t>
                    </m:r>
                    <m:r>
                      <a:rPr lang="en-GB" sz="2000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	=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/>
                      </a:rPr>
                      <m:t>𝟗</m:t>
                    </m:r>
                  </m:oMath>
                </a14:m>
                <a:endParaRPr lang="en-GB" sz="20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88640"/>
                <a:ext cx="8784976" cy="5635389"/>
              </a:xfrm>
              <a:prstGeom prst="rect">
                <a:avLst/>
              </a:prstGeom>
              <a:blipFill rotWithShape="1">
                <a:blip r:embed="rId2"/>
                <a:stretch>
                  <a:fillRect l="-694" b="-9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074459" y="2088100"/>
            <a:ext cx="5964071" cy="1241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144971" y="2404276"/>
            <a:ext cx="5964071" cy="1241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0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28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79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094622"/>
                <a:ext cx="2464777" cy="910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094622"/>
                <a:ext cx="2464777" cy="91044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𝟏𝟑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62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8" name="Arc 17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5FC632-1363-4CC5-951A-1B0A32172BBA}"/>
              </a:ext>
            </a:extLst>
          </p:cNvPr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</p:spTree>
    <p:extLst>
      <p:ext uri="{BB962C8B-B14F-4D97-AF65-F5344CB8AC3E}">
        <p14:creationId xmlns:p14="http://schemas.microsoft.com/office/powerpoint/2010/main" val="270277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476672"/>
            <a:ext cx="2034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Skew 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1412776"/>
            <a:ext cx="700865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The two given lines given are skew (</a:t>
            </a:r>
            <a:r>
              <a:rPr lang="en-GB" sz="2000" dirty="0" err="1">
                <a:latin typeface="Comic Sans MS" panose="030F0702030302020204" pitchFamily="66" charset="0"/>
              </a:rPr>
              <a:t>i.e</a:t>
            </a:r>
            <a:r>
              <a:rPr lang="en-GB" sz="2000" dirty="0">
                <a:latin typeface="Comic Sans MS" panose="030F0702030302020204" pitchFamily="66" charset="0"/>
              </a:rPr>
              <a:t> they do not meet).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What is the shortest distance between them?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03648" y="3068960"/>
            <a:ext cx="5602485" cy="2736304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87624" y="2924944"/>
            <a:ext cx="4896544" cy="36004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3068960"/>
            <a:ext cx="576064" cy="172819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7504" y="3094622"/>
                <a:ext cx="2464777" cy="910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l-GR" sz="2000" b="1" i="1" smtClean="0">
                          <a:latin typeface="Cambria Math"/>
                        </a:rPr>
                        <m:t>𝝀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𝟐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𝟎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094622"/>
                <a:ext cx="2464777" cy="91044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131559" y="3933056"/>
                <a:ext cx="2676374" cy="904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GB" sz="20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GB" sz="2000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𝟏𝟕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GB" sz="2000" b="1" i="1" smtClean="0">
                          <a:latin typeface="Cambria Math"/>
                        </a:rPr>
                        <m:t>+</m:t>
                      </m:r>
                      <m:r>
                        <a:rPr lang="en-GB" sz="2000" b="1" i="1" smtClean="0">
                          <a:latin typeface="Cambria Math"/>
                          <a:ea typeface="Cambria Math"/>
                        </a:rPr>
                        <m:t>𝝁</m:t>
                      </m:r>
                      <m:d>
                        <m:d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GB" sz="2000" b="1" i="1" smtClean="0">
                                    <a:latin typeface="Cambria Math"/>
                                  </a:rPr>
                                  <m:t>𝟒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mr>
                            <m:mr>
                              <m:e>
                                <m:r>
                                  <a:rPr lang="en-GB" sz="2000" b="1" i="1" smtClean="0">
                                    <a:latin typeface="Cambria Math"/>
                                  </a:rPr>
                                  <m:t>𝟏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559" y="3933056"/>
                <a:ext cx="2676374" cy="904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965" y="2636912"/>
                <a:ext cx="385875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2" y="4797152"/>
                <a:ext cx="399789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Also find the co-ordinates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𝑄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712794"/>
                <a:ext cx="4810932" cy="400110"/>
              </a:xfrm>
              <a:prstGeom prst="rect">
                <a:avLst/>
              </a:prstGeom>
              <a:blipFill rotWithShape="1">
                <a:blip r:embed="rId5"/>
                <a:stretch>
                  <a:fillRect l="-1266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0" y="648866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SIC_27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77957" y="4499828"/>
            <a:ext cx="20938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shortest distance</a:t>
            </a:r>
            <a:endParaRPr lang="en-GB" dirty="0"/>
          </a:p>
        </p:txBody>
      </p:sp>
      <p:sp>
        <p:nvSpPr>
          <p:cNvPr id="19" name="Arc 18"/>
          <p:cNvSpPr/>
          <p:nvPr/>
        </p:nvSpPr>
        <p:spPr>
          <a:xfrm>
            <a:off x="2123728" y="3490707"/>
            <a:ext cx="1186266" cy="1162429"/>
          </a:xfrm>
          <a:prstGeom prst="arc">
            <a:avLst>
              <a:gd name="adj1" fmla="val 1282623"/>
              <a:gd name="adj2" fmla="val 5389267"/>
            </a:avLst>
          </a:prstGeom>
          <a:ln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55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1399</Words>
  <Application>Microsoft Office PowerPoint</Application>
  <PresentationFormat>On-screen Show (4:3)</PresentationFormat>
  <Paragraphs>274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Bradley Hand ITC</vt:lpstr>
      <vt:lpstr>Calibri</vt:lpstr>
      <vt:lpstr>Cambria Math</vt:lpstr>
      <vt:lpstr>Comic Sans MS</vt:lpstr>
      <vt:lpstr>Office Theme</vt:lpstr>
      <vt:lpstr>Skew Lines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Skew Lines</dc:title>
  <dc:creator>John</dc:creator>
  <cp:lastModifiedBy>John Burke</cp:lastModifiedBy>
  <cp:revision>35</cp:revision>
  <cp:lastPrinted>2015-03-21T12:17:02Z</cp:lastPrinted>
  <dcterms:created xsi:type="dcterms:W3CDTF">2015-01-21T21:06:51Z</dcterms:created>
  <dcterms:modified xsi:type="dcterms:W3CDTF">2020-11-02T22:38:04Z</dcterms:modified>
</cp:coreProperties>
</file>